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8"/>
          </a:solidFill>
          <a:ln w="9525">
            <a:solidFill>
              <a:srgbClr val="F7F9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" y="420624"/>
            <a:ext cx="1143000" cy="11235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874519"/>
            <a:ext cx="10698480" cy="84124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400" b="1">
                <a:solidFill>
                  <a:srgbClr val="17212B"/>
                </a:solidFill>
                <a:latin typeface="Calibri"/>
              </a:rPr>
              <a:t>Controlled workspaces for accountable digital 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6384" y="2999232"/>
            <a:ext cx="8595360" cy="56692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0">
                <a:solidFill>
                  <a:srgbClr val="596770"/>
                </a:solidFill>
                <a:latin typeface="Calibri"/>
              </a:rPr>
              <a:t>Managed access, support records, data-handling boundaries and evidence for teams that need control.</a:t>
            </a:r>
          </a:p>
        </p:txBody>
      </p:sp>
      <p:sp>
        <p:nvSpPr>
          <p:cNvPr id="6" name="Rectangle 5"/>
          <p:cNvSpPr/>
          <p:nvPr/>
        </p:nvSpPr>
        <p:spPr>
          <a:xfrm>
            <a:off x="786384" y="4187952"/>
            <a:ext cx="260604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5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50976" y="4315968"/>
            <a:ext cx="2240280" cy="182880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0F5A45"/>
                </a:solidFill>
                <a:latin typeface="Calibri"/>
              </a:rPr>
              <a:t>Controlled access</a:t>
            </a:r>
          </a:p>
        </p:txBody>
      </p:sp>
      <p:sp>
        <p:nvSpPr>
          <p:cNvPr id="8" name="Rectangle 7"/>
          <p:cNvSpPr/>
          <p:nvPr/>
        </p:nvSpPr>
        <p:spPr>
          <a:xfrm>
            <a:off x="3758184" y="4187952"/>
            <a:ext cx="260604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5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922776" y="4315968"/>
            <a:ext cx="2240280" cy="182880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0F5A45"/>
                </a:solidFill>
                <a:latin typeface="Calibri"/>
              </a:rPr>
              <a:t>Governed workspaces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29984" y="4187952"/>
            <a:ext cx="260604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D5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94576" y="4315968"/>
            <a:ext cx="2240280" cy="182880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0F5A45"/>
                </a:solidFill>
                <a:latin typeface="Calibri"/>
              </a:rPr>
              <a:t>Operational evidence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6384" y="6236208"/>
            <a:ext cx="182880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596770"/>
                </a:solidFill>
                <a:latin typeface="Calibri"/>
              </a:rPr>
              <a:t>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475488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B7262F"/>
                </a:solidFill>
                <a:latin typeface="Calibri"/>
              </a:rPr>
              <a:t>THE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63840" y="292608"/>
            <a:ext cx="274320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DeskBridge | controlled access |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292608"/>
            <a:ext cx="5029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1">
                <a:solidFill>
                  <a:srgbClr val="596770"/>
                </a:solidFill>
                <a:latin typeface="Calibri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21792"/>
            <a:ext cx="10881360" cy="18288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960120"/>
            <a:ext cx="9966960" cy="502920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7212B"/>
                </a:solidFill>
                <a:latin typeface="Calibri"/>
              </a:rPr>
              <a:t>The risk is not lack of software. It is lack of operated proof.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536192"/>
            <a:ext cx="9326880" cy="347472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>
                <a:solidFill>
                  <a:srgbClr val="596770"/>
                </a:solidFill>
                <a:latin typeface="Calibri"/>
              </a:rPr>
              <a:t>Most organisations already have tools. What breaks down is authority, supportability and evidence.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0F5A45"/>
                </a:solidFill>
                <a:latin typeface="Calibri"/>
              </a:rPr>
              <a:t>Hidden exposure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5080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0F5A45"/>
                </a:solidFill>
                <a:latin typeface="Calibri"/>
              </a:rPr>
              <a:t>What clients need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4672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55080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833872" y="2103120"/>
            <a:ext cx="18288" cy="352044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2898648"/>
            <a:ext cx="4526280" cy="1389888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Unmanaged laptops and local data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Shared accounts and informal access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Contractors without clear expiry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Support changes without a durable record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2898648"/>
            <a:ext cx="4526280" cy="1389888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Named access and role ownership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Workspace boundaries that can be supported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Offboarding and revocation evidence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Clear proof when challenged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6446520"/>
            <a:ext cx="5669280" cy="20116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Client-safe summary. Final commitments require signed scope and service design.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475488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B7262F"/>
                </a:solidFill>
                <a:latin typeface="Calibri"/>
              </a:rPr>
              <a:t>OPERATING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63840" y="292608"/>
            <a:ext cx="274320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DeskBridge | controlled access |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292608"/>
            <a:ext cx="5029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1">
                <a:solidFill>
                  <a:srgbClr val="596770"/>
                </a:solidFill>
                <a:latin typeface="Calibri"/>
              </a:rPr>
              <a:t>02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21792"/>
            <a:ext cx="10881360" cy="18288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960120"/>
            <a:ext cx="9966960" cy="502920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7212B"/>
                </a:solidFill>
                <a:latin typeface="Calibri"/>
              </a:rPr>
              <a:t>DeskBridge provides the managed layer around 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536192"/>
            <a:ext cx="9326880" cy="347472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>
                <a:solidFill>
                  <a:srgbClr val="596770"/>
                </a:solidFill>
                <a:latin typeface="Calibri"/>
              </a:rPr>
              <a:t>One accountable service boundary around people, devices, access, support, data and evidence.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0F5A45"/>
                </a:solidFill>
                <a:latin typeface="Calibri"/>
              </a:rPr>
              <a:t>Managed controls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5080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0F5A45"/>
                </a:solidFill>
                <a:latin typeface="Calibri"/>
              </a:rPr>
              <a:t>Evidence outputs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4672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55080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833872" y="2103120"/>
            <a:ext cx="18288" cy="352044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2898648"/>
            <a:ext cx="4526280" cy="1088136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Identity, MFA, roles, expiry and revocation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Approved applications and controlled sessions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Clipboard, file, print and AI handling by policy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2898648"/>
            <a:ext cx="4526280" cy="1088136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Ticketed changes and traceable actions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Access, support, change and backup review packs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Client-safe records for audits, insurers and boards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6446520"/>
            <a:ext cx="5669280" cy="20116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Client-safe summary. Final commitments require signed scope and service design.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475488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B7262F"/>
                </a:solidFill>
                <a:latin typeface="Calibri"/>
              </a:rPr>
              <a:t>SERVICE FIT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63840" y="292608"/>
            <a:ext cx="274320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DeskBridge | controlled access |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292608"/>
            <a:ext cx="5029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1">
                <a:solidFill>
                  <a:srgbClr val="596770"/>
                </a:solidFill>
                <a:latin typeface="Calibri"/>
              </a:rPr>
              <a:t>03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21792"/>
            <a:ext cx="10881360" cy="18288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960120"/>
            <a:ext cx="9966960" cy="502920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7212B"/>
                </a:solidFill>
                <a:latin typeface="Calibri"/>
              </a:rPr>
              <a:t>Where DeskBridge is strongest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536192"/>
            <a:ext cx="9326880" cy="347472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>
                <a:solidFill>
                  <a:srgbClr val="596770"/>
                </a:solidFill>
                <a:latin typeface="Calibri"/>
              </a:rPr>
              <a:t>Best fit is where access, support and evidence matter as much as the desktop itself.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0F5A45"/>
                </a:solidFill>
                <a:latin typeface="Calibri"/>
              </a:rPr>
              <a:t>Strong fit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5080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0F5A45"/>
                </a:solidFill>
                <a:latin typeface="Calibri"/>
              </a:rPr>
              <a:t>Less suitable without redesign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4672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55080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833872" y="2103120"/>
            <a:ext cx="18288" cy="352044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2898648"/>
            <a:ext cx="4526280" cy="1088136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Professional services handling client material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Contractor-heavy teams with access expiry risk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Sensitive data workflows adopting AI cautiously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2898648"/>
            <a:ext cx="4526280" cy="1088136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Uncontrolled BYOD as the primary model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Informal shared-account working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Projects needing unsupported sovereignty claims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6446520"/>
            <a:ext cx="5669280" cy="20116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Client-safe summary. Final commitments require signed scope and service design.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475488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B7262F"/>
                </a:solidFill>
                <a:latin typeface="Calibri"/>
              </a:rPr>
              <a:t>DATA ACCESS ASSURANCE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63840" y="292608"/>
            <a:ext cx="274320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DeskBridge | controlled access |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292608"/>
            <a:ext cx="5029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1">
                <a:solidFill>
                  <a:srgbClr val="596770"/>
                </a:solidFill>
                <a:latin typeface="Calibri"/>
              </a:rPr>
              <a:t>04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21792"/>
            <a:ext cx="10881360" cy="18288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960120"/>
            <a:ext cx="9966960" cy="502920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7212B"/>
                </a:solidFill>
                <a:latin typeface="Calibri"/>
              </a:rPr>
              <a:t>Key custody models and the trade-offs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536192"/>
            <a:ext cx="9326880" cy="347472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>
                <a:solidFill>
                  <a:srgbClr val="596770"/>
                </a:solidFill>
                <a:latin typeface="Calibri"/>
              </a:rPr>
              <a:t>Data residency answers where data is stored. Key custody answers who can decrypt protected data.</a:t>
            </a:r>
          </a:p>
        </p:txBody>
      </p:sp>
      <p:sp>
        <p:nvSpPr>
          <p:cNvPr id="8" name="Rectangle 7"/>
          <p:cNvSpPr/>
          <p:nvPr/>
        </p:nvSpPr>
        <p:spPr>
          <a:xfrm>
            <a:off x="786384" y="2157984"/>
            <a:ext cx="73152" cy="868680"/>
          </a:xfrm>
          <a:prstGeom prst="rect">
            <a:avLst/>
          </a:prstGeom>
          <a:solidFill>
            <a:srgbClr val="0F5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24128" y="2084831"/>
            <a:ext cx="5669280" cy="256032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40" b="1">
                <a:solidFill>
                  <a:srgbClr val="17212B"/>
                </a:solidFill>
                <a:latin typeface="Calibri"/>
              </a:rPr>
              <a:t>DeskBridge Managed Keys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4128" y="2432303"/>
            <a:ext cx="6766560" cy="237744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80" b="1">
                <a:solidFill>
                  <a:srgbClr val="0F5A45"/>
                </a:solidFill>
                <a:latin typeface="Calibri"/>
              </a:rPr>
              <a:t>Best for normal managed-service support.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4128" y="2761487"/>
            <a:ext cx="97840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80" b="0">
                <a:solidFill>
                  <a:srgbClr val="B7262F"/>
                </a:solidFill>
                <a:latin typeface="Calibri"/>
              </a:rPr>
              <a:t>Caveat: DeskBridge may technically access protected service data for authorised support, recovery or lawful operation.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24128" y="3136391"/>
            <a:ext cx="10012680" cy="13716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86384" y="3392424"/>
            <a:ext cx="73152" cy="868680"/>
          </a:xfrm>
          <a:prstGeom prst="rect">
            <a:avLst/>
          </a:prstGeom>
          <a:solidFill>
            <a:srgbClr val="0F5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24128" y="3319272"/>
            <a:ext cx="5669280" cy="256032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40" b="1">
                <a:solidFill>
                  <a:srgbClr val="17212B"/>
                </a:solidFill>
                <a:latin typeface="Calibri"/>
              </a:rPr>
              <a:t>Customer-Controlled Keys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4128" y="3666744"/>
            <a:ext cx="6766560" cy="237744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80" b="1">
                <a:solidFill>
                  <a:srgbClr val="0F5A45"/>
                </a:solidFill>
                <a:latin typeface="Calibri"/>
              </a:rPr>
              <a:t>Best where clients approve protected data access.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128" y="3995928"/>
            <a:ext cx="97840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80" b="0">
                <a:solidFill>
                  <a:srgbClr val="B7262F"/>
                </a:solidFill>
                <a:latin typeface="Calibri"/>
              </a:rPr>
              <a:t>Caveat: restore, migration, search and incident response may require client key release.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24128" y="4370831"/>
            <a:ext cx="10012680" cy="13716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86384" y="4626864"/>
            <a:ext cx="73152" cy="868680"/>
          </a:xfrm>
          <a:prstGeom prst="rect">
            <a:avLst/>
          </a:prstGeom>
          <a:solidFill>
            <a:srgbClr val="BE91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24128" y="4553712"/>
            <a:ext cx="5669280" cy="256032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40" b="1">
                <a:solidFill>
                  <a:srgbClr val="17212B"/>
                </a:solidFill>
                <a:latin typeface="Calibri"/>
              </a:rPr>
              <a:t>Customer-Held / Zero-Knowledge Keys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4128" y="4901184"/>
            <a:ext cx="6766560" cy="237744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80" b="1">
                <a:solidFill>
                  <a:srgbClr val="0F5A45"/>
                </a:solidFill>
                <a:latin typeface="Calibri"/>
              </a:rPr>
              <a:t>Best for the strongest custody boundary.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4128" y="5230368"/>
            <a:ext cx="97840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80" b="0">
                <a:solidFill>
                  <a:srgbClr val="B7262F"/>
                </a:solidFill>
                <a:latin typeface="Calibri"/>
              </a:rPr>
              <a:t>Caveat: lost keys may mean unrecoverable data; some server-side features may be unavailable.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24128" y="5605272"/>
            <a:ext cx="10012680" cy="13716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6446520"/>
            <a:ext cx="5669280" cy="20116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Client-safe summary. Final commitments require signed scope and service design.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475488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B7262F"/>
                </a:solidFill>
                <a:latin typeface="Calibri"/>
              </a:rPr>
              <a:t>AI AND SENSITIVE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63840" y="292608"/>
            <a:ext cx="274320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DeskBridge | controlled access |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292608"/>
            <a:ext cx="5029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1">
                <a:solidFill>
                  <a:srgbClr val="596770"/>
                </a:solidFill>
                <a:latin typeface="Calibri"/>
              </a:rPr>
              <a:t>05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21792"/>
            <a:ext cx="10881360" cy="18288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960120"/>
            <a:ext cx="9966960" cy="502920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7212B"/>
                </a:solidFill>
                <a:latin typeface="Calibri"/>
              </a:rPr>
              <a:t>The human workspace is the control point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536192"/>
            <a:ext cx="9326880" cy="347472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>
                <a:solidFill>
                  <a:srgbClr val="596770"/>
                </a:solidFill>
                <a:latin typeface="Calibri"/>
              </a:rPr>
              <a:t>DeskBridge can wrap AI and sensitive-data workflows with access control, approvals, support records and evidence.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0F5A45"/>
                </a:solidFill>
                <a:latin typeface="Calibri"/>
              </a:rPr>
              <a:t>Controls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5080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0F5A45"/>
                </a:solidFill>
                <a:latin typeface="Calibri"/>
              </a:rPr>
              <a:t>Boundary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4672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55080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833872" y="2103120"/>
            <a:ext cx="18288" cy="352044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2898648"/>
            <a:ext cx="4526280" cy="1389888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User and contractor access to governed workflows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Approved tool and data-handling records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Role, expiry and exception evidence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Client-controlled key options where required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2898648"/>
            <a:ext cx="4526280" cy="1389888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No implied partnership or endorsement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No unsupported sovereignty or compliance claims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Final scope depends on signed service design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Unsafe shortcuts are refused and recorded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6446520"/>
            <a:ext cx="5669280" cy="20116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Client-safe summary. Final commitments require signed scope and service design.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475488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B7262F"/>
                </a:solidFill>
                <a:latin typeface="Calibri"/>
              </a:rPr>
              <a:t>CLIENT OUTPUTS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63840" y="292608"/>
            <a:ext cx="274320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DeskBridge | controlled access |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292608"/>
            <a:ext cx="5029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1">
                <a:solidFill>
                  <a:srgbClr val="596770"/>
                </a:solidFill>
                <a:latin typeface="Calibri"/>
              </a:rPr>
              <a:t>06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21792"/>
            <a:ext cx="10881360" cy="18288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960120"/>
            <a:ext cx="9966960" cy="502920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7212B"/>
                </a:solidFill>
                <a:latin typeface="Calibri"/>
              </a:rPr>
              <a:t>What a client receives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536192"/>
            <a:ext cx="9326880" cy="347472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>
                <a:solidFill>
                  <a:srgbClr val="596770"/>
                </a:solidFill>
                <a:latin typeface="Calibri"/>
              </a:rPr>
              <a:t>The service is designed to leave management evidence, not just a working login.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258568"/>
            <a:ext cx="43891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>
                <a:solidFill>
                  <a:srgbClr val="0F5A45"/>
                </a:solidFill>
                <a:latin typeface="Calibri"/>
              </a:rPr>
              <a:t>Onboarding scope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624328"/>
            <a:ext cx="4480560" cy="329184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80" b="0">
                <a:solidFill>
                  <a:srgbClr val="596770"/>
                </a:solidFill>
                <a:latin typeface="Calibri"/>
              </a:rPr>
              <a:t>Users, roles, applications, data, devices and key custody decisions.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3118104"/>
            <a:ext cx="4663440" cy="16459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72200" y="2258568"/>
            <a:ext cx="43891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>
                <a:solidFill>
                  <a:srgbClr val="0F5A45"/>
                </a:solidFill>
                <a:latin typeface="Calibri"/>
              </a:rPr>
              <a:t>Controlled access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624328"/>
            <a:ext cx="4480560" cy="329184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80" b="0">
                <a:solidFill>
                  <a:srgbClr val="596770"/>
                </a:solidFill>
                <a:latin typeface="Calibri"/>
              </a:rPr>
              <a:t>Named users, roles, approvals, MFA direction and expiry.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72200" y="3118104"/>
            <a:ext cx="4663440" cy="16459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675888"/>
            <a:ext cx="43891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>
                <a:solidFill>
                  <a:srgbClr val="0F5A45"/>
                </a:solidFill>
                <a:latin typeface="Calibri"/>
              </a:rPr>
              <a:t>Support record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041648"/>
            <a:ext cx="4480560" cy="329184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80" b="0">
                <a:solidFill>
                  <a:srgbClr val="596770"/>
                </a:solidFill>
                <a:latin typeface="Calibri"/>
              </a:rPr>
              <a:t>Ticketed requests, change notes, outcomes and escalation evidence.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" y="4535424"/>
            <a:ext cx="4663440" cy="16459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172200" y="3675888"/>
            <a:ext cx="43891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1">
                <a:solidFill>
                  <a:srgbClr val="0F5A45"/>
                </a:solidFill>
                <a:latin typeface="Calibri"/>
              </a:rPr>
              <a:t>Monthly evidence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2200" y="4041648"/>
            <a:ext cx="4480560" cy="329184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80" b="0">
                <a:solidFill>
                  <a:srgbClr val="596770"/>
                </a:solidFill>
                <a:latin typeface="Calibri"/>
              </a:rPr>
              <a:t>Access review, contractor expiry, backup/restore and risk summary.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72200" y="4535424"/>
            <a:ext cx="4663440" cy="16459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4360" y="6446520"/>
            <a:ext cx="5669280" cy="20116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Client-safe summary. Final commitments require signed scope and service design.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475488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1">
                <a:solidFill>
                  <a:srgbClr val="B7262F"/>
                </a:solidFill>
                <a:latin typeface="Calibri"/>
              </a:rPr>
              <a:t>NEXT STEP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63840" y="292608"/>
            <a:ext cx="274320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DeskBridge | controlled access |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292608"/>
            <a:ext cx="5029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1">
                <a:solidFill>
                  <a:srgbClr val="596770"/>
                </a:solidFill>
                <a:latin typeface="Calibri"/>
              </a:rPr>
              <a:t>07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21792"/>
            <a:ext cx="10881360" cy="18288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960120"/>
            <a:ext cx="9966960" cy="502920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>
                <a:solidFill>
                  <a:srgbClr val="17212B"/>
                </a:solidFill>
                <a:latin typeface="Calibri"/>
              </a:rPr>
              <a:t>Start with a scoped workspace review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536192"/>
            <a:ext cx="9326880" cy="347472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0">
                <a:solidFill>
                  <a:srgbClr val="596770"/>
                </a:solidFill>
                <a:latin typeface="Calibri"/>
              </a:rPr>
              <a:t>DeskBridge confirms fit before deployment: users, access risk, applications, data handling, support needs and evidence expectations.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0F5A45"/>
                </a:solidFill>
                <a:latin typeface="Calibri"/>
              </a:rPr>
              <a:t>Review sequence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5080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0F5A45"/>
                </a:solidFill>
                <a:latin typeface="Calibri"/>
              </a:rPr>
              <a:t>Output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4672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55080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833872" y="2103120"/>
            <a:ext cx="18288" cy="352044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2898648"/>
            <a:ext cx="4526280" cy="1389888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Confirm operating scope and client responsibilities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Select the data access assurance model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Map applications, users, suppliers and support routes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Produce a controlled proposal with caveats and evidence plan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2898648"/>
            <a:ext cx="4526280" cy="1389888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Commercially clear proposal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Confirmed caveats and exclusions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Evidence plan before deployment</a:t>
            </a:r>
          </a:p>
          <a:p>
            <a:pPr>
              <a:spcAft>
                <a:spcPts val="500"/>
              </a:spcAft>
              <a:defRPr sz="1340">
                <a:solidFill>
                  <a:srgbClr val="17212B"/>
                </a:solidFill>
                <a:latin typeface="Calibri"/>
              </a:defRPr>
            </a:pPr>
            <a:r>
              <a:t>Supportable operating boundary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6446520"/>
            <a:ext cx="5669280" cy="20116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Client-safe summary. Final commitments require signed scope and service design.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475488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>
              <a:defRPr sz="2100" b="1"/>
            </a:pPr>
            <a:r>
              <a:t>DESKBRIDGE HELPDESK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63840" y="292608"/>
            <a:ext cx="274320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DeskBridge | controlled access |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292608"/>
            <a:ext cx="502920" cy="219456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r>
              <a:t>08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21792"/>
            <a:ext cx="10881360" cy="18288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960120"/>
            <a:ext cx="9966960" cy="502920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>
              <a:defRPr sz="2500" b="1"/>
            </a:pPr>
            <a:r>
              <a:t>Support becomes part of the control boundary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536192"/>
            <a:ext cx="9326880" cy="347472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>
              <a:defRPr sz="1300"/>
            </a:pPr>
            <a:r>
              <a:t>DeskBridge includes helpdesk capability, but connects support to users, workspaces, access, policy, approvals and audit evidence.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>
              <a:defRPr sz="1300" b="1"/>
            </a:pPr>
            <a:r>
              <a:t>Traditional helpdesk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5080" y="2148840"/>
            <a:ext cx="4526280" cy="29260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>
              <a:defRPr sz="1300" b="1"/>
            </a:pPr>
            <a:r>
              <a:t>DeskBridge helpdesk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4672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355080" y="2587752"/>
            <a:ext cx="4251960" cy="2286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833872" y="2103120"/>
            <a:ext cx="18288" cy="3520440"/>
          </a:xfrm>
          <a:prstGeom prst="rect">
            <a:avLst/>
          </a:prstGeom>
          <a:solidFill>
            <a:srgbClr val="D5DD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2898648"/>
            <a:ext cx="4526280" cy="1088136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 algn="l">
              <a:defRPr sz="1100"/>
            </a:pPr>
            <a:r>
              <a:t>Records the issue</a:t>
            </a:r>
          </a:p>
          <a:p>
            <a:pPr algn="l">
              <a:defRPr sz="1100"/>
            </a:pPr>
            <a:r>
              <a:t>Assigns ownership</a:t>
            </a:r>
          </a:p>
          <a:p>
            <a:pPr algn="l">
              <a:defRPr sz="1100"/>
            </a:pPr>
            <a:r>
              <a:t>Tracks status and closure</a:t>
            </a:r>
          </a:p>
          <a:p>
            <a:pPr algn="l">
              <a:defRPr sz="1100"/>
            </a:pPr>
            <a:r>
              <a:t>Often starts after something has gone wrong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2898648"/>
            <a:ext cx="4526280" cy="1088136"/>
          </a:xfrm>
          <a:prstGeom prst="rect">
            <a:avLst/>
          </a:prstGeom>
          <a:noFill/>
        </p:spPr>
        <p:txBody>
          <a:bodyPr wrap="none" lIns="73152" rIns="54864">
            <a:spAutoFit/>
          </a:bodyPr>
          <a:lstStyle/>
          <a:p>
            <a:pPr algn="l">
              <a:defRPr sz="1100"/>
            </a:pPr>
            <a:r>
              <a:t>Links support to workspace, user and endpoint</a:t>
            </a:r>
          </a:p>
          <a:p>
            <a:pPr algn="l">
              <a:defRPr sz="1100"/>
            </a:pPr>
            <a:r>
              <a:t>Records access, change, approval and outcome</a:t>
            </a:r>
          </a:p>
          <a:p>
            <a:pPr algn="l">
              <a:defRPr sz="1100"/>
            </a:pPr>
            <a:r>
              <a:t>Supports client-safe evidence for audits and management</a:t>
            </a:r>
          </a:p>
          <a:p>
            <a:pPr algn="l">
              <a:defRPr sz="1100"/>
            </a:pPr>
            <a:r>
              <a:t>Turns support into a controlled, reviewable action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6446520"/>
            <a:ext cx="5669280" cy="201168"/>
          </a:xfrm>
          <a:prstGeom prst="rect">
            <a:avLst/>
          </a:prstGeom>
          <a:noFill/>
        </p:spPr>
        <p:txBody>
          <a:bodyPr wrap="none" lIns="45720" rIns="45720" tIns="27432" bIns="27432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19" b="0">
                <a:solidFill>
                  <a:srgbClr val="596770"/>
                </a:solidFill>
                <a:latin typeface="Calibri"/>
              </a:rPr>
              <a:t>Client-safe summary. Final commitments require signed scope and service design.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